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1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GIF"/><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GIF"/><Relationship Id="rId1" Type="http://schemas.openxmlformats.org/officeDocument/2006/relationships/image" Target="../media/image6.GI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image" Target="../media/image8.GIF"/></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SSD VS. HDD</a:t>
            </a:r>
            <a:endParaRPr lang="en-US" dirty="0"/>
          </a:p>
        </p:txBody>
      </p:sp>
      <p:sp>
        <p:nvSpPr>
          <p:cNvPr id="3" name="Subtitle 2"/>
          <p:cNvSpPr>
            <a:spLocks noGrp="1"/>
          </p:cNvSpPr>
          <p:nvPr>
            <p:ph type="subTitle" idx="1"/>
          </p:nvPr>
        </p:nvSpPr>
        <p:spPr>
          <a:xfrm>
            <a:off x="1471930" y="3610928"/>
            <a:ext cx="9144000" cy="1655762"/>
          </a:xfrm>
        </p:spPr>
        <p:txBody>
          <a:bodyPr/>
          <a:lstStyle/>
          <a:p>
            <a:r>
              <a:rPr lang="en-US"/>
              <a:t>The main difference between an SSD and a regular harddrive; is that the ssd doesn't have any moving parts; and because of that it makes reading and writing data much faster than a mechanical hard drive.</a:t>
            </a:r>
            <a:endParaRPr lang="en-US"/>
          </a:p>
        </p:txBody>
      </p:sp>
      <p:pic>
        <p:nvPicPr>
          <p:cNvPr id="4" name="Picture 3" descr="120094930-grey-hard-disk-drive-hdd-icon-isolated-on-white-background-vector-illustration"/>
          <p:cNvPicPr>
            <a:picLocks noChangeAspect="1"/>
          </p:cNvPicPr>
          <p:nvPr/>
        </p:nvPicPr>
        <p:blipFill>
          <a:blip r:embed="rId1"/>
          <a:stretch>
            <a:fillRect/>
          </a:stretch>
        </p:blipFill>
        <p:spPr>
          <a:xfrm>
            <a:off x="9387840" y="4726940"/>
            <a:ext cx="1892300" cy="1892300"/>
          </a:xfrm>
          <a:prstGeom prst="rect">
            <a:avLst/>
          </a:prstGeom>
        </p:spPr>
      </p:pic>
      <p:pic>
        <p:nvPicPr>
          <p:cNvPr id="5" name="Picture 4" descr="ssd-line-icon-electronic-and-device-vector-21618293"/>
          <p:cNvPicPr>
            <a:picLocks noChangeAspect="1"/>
          </p:cNvPicPr>
          <p:nvPr/>
        </p:nvPicPr>
        <p:blipFill>
          <a:blip r:embed="rId2"/>
          <a:stretch>
            <a:fillRect/>
          </a:stretch>
        </p:blipFill>
        <p:spPr>
          <a:xfrm>
            <a:off x="1610360" y="4979670"/>
            <a:ext cx="1546225" cy="1386840"/>
          </a:xfrm>
          <a:prstGeom prst="rect">
            <a:avLst/>
          </a:prstGeom>
        </p:spPr>
      </p:pic>
      <p:pic>
        <p:nvPicPr>
          <p:cNvPr id="6" name="Picture 5" descr="C0e43Zm"/>
          <p:cNvPicPr>
            <a:picLocks noChangeAspect="1"/>
          </p:cNvPicPr>
          <p:nvPr/>
        </p:nvPicPr>
        <p:blipFill>
          <a:blip r:embed="rId3"/>
          <a:stretch>
            <a:fillRect/>
          </a:stretch>
        </p:blipFill>
        <p:spPr>
          <a:xfrm>
            <a:off x="8355330" y="1864995"/>
            <a:ext cx="2924810" cy="1645285"/>
          </a:xfrm>
          <a:prstGeom prst="rect">
            <a:avLst/>
          </a:prstGeom>
        </p:spPr>
      </p:pic>
      <p:pic>
        <p:nvPicPr>
          <p:cNvPr id="7" name="Picture 6" descr="EDT305"/>
          <p:cNvPicPr>
            <a:picLocks noChangeAspect="1"/>
          </p:cNvPicPr>
          <p:nvPr/>
        </p:nvPicPr>
        <p:blipFill>
          <a:blip r:embed="rId4"/>
          <a:stretch>
            <a:fillRect/>
          </a:stretch>
        </p:blipFill>
        <p:spPr>
          <a:xfrm>
            <a:off x="596900" y="2022475"/>
            <a:ext cx="2363470" cy="1329690"/>
          </a:xfrm>
          <a:prstGeom prst="rect">
            <a:avLst/>
          </a:prstGeom>
        </p:spPr>
      </p:pic>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pPr algn="ctr"/>
            <a:r>
              <a:rPr lang="en-US"/>
              <a:t>HDD is like a Phonograph from back in the day</a:t>
            </a:r>
            <a:br>
              <a:rPr lang="en-US"/>
            </a:br>
            <a:r>
              <a:rPr lang="en-US"/>
              <a:t>and SSD is like the Modern .Mp3 player</a:t>
            </a:r>
            <a:endParaRPr lang="en-US"/>
          </a:p>
        </p:txBody>
      </p:sp>
      <p:sp>
        <p:nvSpPr>
          <p:cNvPr id="3" name="Content Placeholder 2"/>
          <p:cNvSpPr>
            <a:spLocks noGrp="1"/>
          </p:cNvSpPr>
          <p:nvPr>
            <p:ph sz="half" idx="1"/>
          </p:nvPr>
        </p:nvSpPr>
        <p:spPr>
          <a:xfrm>
            <a:off x="838200" y="1825625"/>
            <a:ext cx="10677525" cy="4351655"/>
          </a:xfrm>
        </p:spPr>
        <p:txBody>
          <a:bodyPr>
            <a:normAutofit lnSpcReduction="10000"/>
          </a:bodyPr>
          <a:p>
            <a:r>
              <a:rPr lang="en-US"/>
              <a:t>SSD Data is instant</a:t>
            </a:r>
            <a:endParaRPr lang="en-US"/>
          </a:p>
          <a:p>
            <a:r>
              <a:rPr lang="en-US"/>
              <a:t>HDD Seeks data, -creates seek times for data</a:t>
            </a:r>
            <a:endParaRPr lang="en-US"/>
          </a:p>
          <a:p>
            <a:endParaRPr lang="en-US"/>
          </a:p>
          <a:p>
            <a:endParaRPr lang="en-US"/>
          </a:p>
          <a:p>
            <a:endParaRPr lang="en-US"/>
          </a:p>
          <a:p>
            <a:r>
              <a:rPr lang="en-US"/>
              <a:t>until In early 2007, when Samsung introduced its first generation SSD into the market it had a capacity of 32GB, sequential read/write speeds of 57 MB/s and 32 MB/s respectively and a hefty price tag of around $1000.</a:t>
            </a:r>
            <a:endParaRPr lang="en-US"/>
          </a:p>
        </p:txBody>
      </p:sp>
      <p:pic>
        <p:nvPicPr>
          <p:cNvPr id="4" name="Content Placeholder 3" descr="7yUF"/>
          <p:cNvPicPr>
            <a:picLocks noChangeAspect="1"/>
          </p:cNvPicPr>
          <p:nvPr>
            <p:ph sz="half" idx="2"/>
          </p:nvPr>
        </p:nvPicPr>
        <p:blipFill>
          <a:blip r:embed="rId1"/>
          <a:stretch>
            <a:fillRect/>
          </a:stretch>
        </p:blipFill>
        <p:spPr>
          <a:xfrm>
            <a:off x="7865110" y="1450975"/>
            <a:ext cx="3651250" cy="2783205"/>
          </a:xfrm>
          <a:prstGeom prst="rect">
            <a:avLst/>
          </a:prstGeom>
        </p:spPr>
      </p:pic>
      <p:pic>
        <p:nvPicPr>
          <p:cNvPr id="5" name="Picture 4" descr="source"/>
          <p:cNvPicPr>
            <a:picLocks noChangeAspect="1"/>
          </p:cNvPicPr>
          <p:nvPr/>
        </p:nvPicPr>
        <p:blipFill>
          <a:blip r:embed="rId2"/>
          <a:stretch>
            <a:fillRect/>
          </a:stretch>
        </p:blipFill>
        <p:spPr>
          <a:xfrm>
            <a:off x="1714500" y="2517140"/>
            <a:ext cx="1972310" cy="1823085"/>
          </a:xfrm>
          <a:prstGeom prst="rect">
            <a:avLst/>
          </a:prstGeom>
        </p:spPr>
      </p:pic>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ARE SSD's FAST?</a:t>
            </a:r>
            <a:endParaRPr lang="en-US"/>
          </a:p>
        </p:txBody>
      </p:sp>
      <p:sp>
        <p:nvSpPr>
          <p:cNvPr id="3" name="Content Placeholder 2"/>
          <p:cNvSpPr>
            <a:spLocks noGrp="1"/>
          </p:cNvSpPr>
          <p:nvPr>
            <p:ph sz="half" idx="1"/>
          </p:nvPr>
        </p:nvSpPr>
        <p:spPr/>
        <p:txBody>
          <a:bodyPr/>
          <a:p>
            <a:r>
              <a:rPr lang="en-US"/>
              <a:t>The most common HDD has an average speed of </a:t>
            </a:r>
            <a:r>
              <a:rPr lang="en-US">
                <a:ln w="6600">
                  <a:solidFill>
                    <a:schemeClr val="accent2"/>
                  </a:solidFill>
                  <a:prstDash val="solid"/>
                </a:ln>
                <a:solidFill>
                  <a:srgbClr val="FFFFFF"/>
                </a:solidFill>
                <a:effectLst>
                  <a:outerShdw dist="38100" dir="2700000" algn="tl" rotWithShape="0">
                    <a:schemeClr val="accent2"/>
                  </a:outerShdw>
                </a:effectLst>
              </a:rPr>
              <a:t>120 </a:t>
            </a:r>
            <a:r>
              <a:rPr lang="en-US">
                <a:ln w="6600">
                  <a:solidFill>
                    <a:schemeClr val="accent2"/>
                  </a:solidFill>
                  <a:prstDash val="solid"/>
                </a:ln>
                <a:solidFill>
                  <a:srgbClr val="FFFFFF"/>
                </a:solidFill>
                <a:effectLst>
                  <a:outerShdw dist="38100" dir="2700000" algn="tl" rotWithShape="0">
                    <a:schemeClr val="accent2"/>
                  </a:outerShdw>
                </a:effectLst>
                <a:sym typeface="+mn-ea"/>
              </a:rPr>
              <a:t>MB/s</a:t>
            </a:r>
            <a:r>
              <a:rPr lang="en-US">
                <a:sym typeface="+mn-ea"/>
              </a:rPr>
              <a:t> </a:t>
            </a:r>
            <a:r>
              <a:rPr lang="en-US"/>
              <a:t>, read and write speeds. </a:t>
            </a:r>
            <a:endParaRPr lang="en-US"/>
          </a:p>
          <a:p>
            <a:endParaRPr lang="en-US"/>
          </a:p>
          <a:p>
            <a:endParaRPr lang="en-US"/>
          </a:p>
          <a:p>
            <a:endParaRPr lang="en-US"/>
          </a:p>
          <a:p>
            <a:r>
              <a:rPr lang="en-US"/>
              <a:t>An SSD speed is about </a:t>
            </a:r>
            <a:r>
              <a:rPr lang="en-US">
                <a:solidFill>
                  <a:schemeClr val="accent1"/>
                </a:solidFill>
                <a:effectLst>
                  <a:outerShdw blurRad="38100" dist="25400" dir="5400000" algn="ctr" rotWithShape="0">
                    <a:srgbClr val="6E747A">
                      <a:alpha val="43000"/>
                    </a:srgbClr>
                  </a:outerShdw>
                </a:effectLst>
              </a:rPr>
              <a:t>530 </a:t>
            </a:r>
            <a:r>
              <a:rPr lang="en-US">
                <a:solidFill>
                  <a:schemeClr val="accent1"/>
                </a:solidFill>
                <a:effectLst>
                  <a:outerShdw blurRad="38100" dist="25400" dir="5400000" algn="ctr" rotWithShape="0">
                    <a:srgbClr val="6E747A">
                      <a:alpha val="43000"/>
                    </a:srgbClr>
                  </a:outerShdw>
                </a:effectLst>
                <a:sym typeface="+mn-ea"/>
              </a:rPr>
              <a:t>MB/s</a:t>
            </a:r>
            <a:r>
              <a:rPr lang="en-US">
                <a:sym typeface="+mn-ea"/>
              </a:rPr>
              <a:t> </a:t>
            </a:r>
            <a:r>
              <a:rPr lang="en-US"/>
              <a:t> read and write speeds. An SSD is </a:t>
            </a:r>
            <a:r>
              <a:rPr lang="en-US">
                <a:ln w="22225">
                  <a:solidFill>
                    <a:schemeClr val="accent2"/>
                  </a:solidFill>
                  <a:prstDash val="solid"/>
                </a:ln>
                <a:solidFill>
                  <a:schemeClr val="accent2">
                    <a:lumMod val="40000"/>
                    <a:lumOff val="60000"/>
                  </a:schemeClr>
                </a:solidFill>
                <a:effectLst/>
              </a:rPr>
              <a:t>410+ </a:t>
            </a:r>
            <a:r>
              <a:rPr lang="en-US">
                <a:ln w="22225">
                  <a:solidFill>
                    <a:schemeClr val="accent2"/>
                  </a:solidFill>
                  <a:prstDash val="solid"/>
                </a:ln>
                <a:solidFill>
                  <a:schemeClr val="accent2">
                    <a:lumMod val="40000"/>
                    <a:lumOff val="60000"/>
                  </a:schemeClr>
                </a:solidFill>
                <a:effectLst/>
                <a:sym typeface="+mn-ea"/>
              </a:rPr>
              <a:t>MB/s</a:t>
            </a:r>
            <a:r>
              <a:rPr lang="en-US">
                <a:sym typeface="+mn-ea"/>
              </a:rPr>
              <a:t> </a:t>
            </a:r>
            <a:r>
              <a:rPr lang="en-US"/>
              <a:t> faster than a HDD</a:t>
            </a:r>
            <a:endParaRPr lang="en-US"/>
          </a:p>
        </p:txBody>
      </p:sp>
      <p:pic>
        <p:nvPicPr>
          <p:cNvPr id="5" name="Content Placeholder 4" descr="S3Vx"/>
          <p:cNvPicPr>
            <a:picLocks noChangeAspect="1"/>
          </p:cNvPicPr>
          <p:nvPr>
            <p:ph sz="half" idx="2"/>
          </p:nvPr>
        </p:nvPicPr>
        <p:blipFill>
          <a:blip r:embed="rId1"/>
          <a:stretch>
            <a:fillRect/>
          </a:stretch>
        </p:blipFill>
        <p:spPr>
          <a:xfrm>
            <a:off x="6096000" y="1691005"/>
            <a:ext cx="2689860" cy="2078990"/>
          </a:xfrm>
          <a:prstGeom prst="rect">
            <a:avLst/>
          </a:prstGeom>
        </p:spPr>
      </p:pic>
      <p:pic>
        <p:nvPicPr>
          <p:cNvPr id="6" name="Picture 5" descr="200"/>
          <p:cNvPicPr>
            <a:picLocks noChangeAspect="1"/>
          </p:cNvPicPr>
          <p:nvPr/>
        </p:nvPicPr>
        <p:blipFill>
          <a:blip r:embed="rId2"/>
          <a:stretch>
            <a:fillRect/>
          </a:stretch>
        </p:blipFill>
        <p:spPr>
          <a:xfrm>
            <a:off x="6019800" y="4086225"/>
            <a:ext cx="5744210" cy="1905000"/>
          </a:xfrm>
          <a:prstGeom prst="rect">
            <a:avLst/>
          </a:prstGeom>
        </p:spPr>
      </p:pic>
      <p:pic>
        <p:nvPicPr>
          <p:cNvPr id="7" name="Picture 6" descr="start-copy-anim-win-only"/>
          <p:cNvPicPr>
            <a:picLocks noChangeAspect="1"/>
          </p:cNvPicPr>
          <p:nvPr/>
        </p:nvPicPr>
        <p:blipFill>
          <a:blip r:embed="rId3"/>
          <a:stretch>
            <a:fillRect/>
          </a:stretch>
        </p:blipFill>
        <p:spPr>
          <a:xfrm>
            <a:off x="1123950" y="2976880"/>
            <a:ext cx="3937635" cy="1703705"/>
          </a:xfrm>
          <a:prstGeom prst="rect">
            <a:avLst/>
          </a:prstGeom>
        </p:spPr>
      </p:pic>
    </p:spTree>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How </a:t>
            </a:r>
            <a:r>
              <a:rPr lang="en-US" i="1"/>
              <a:t>FAST</a:t>
            </a:r>
            <a:r>
              <a:rPr lang="en-US"/>
              <a:t> are SDD's?</a:t>
            </a:r>
            <a:endParaRPr lang="en-US"/>
          </a:p>
        </p:txBody>
      </p:sp>
      <p:sp>
        <p:nvSpPr>
          <p:cNvPr id="3" name="Content Placeholder 2"/>
          <p:cNvSpPr>
            <a:spLocks noGrp="1"/>
          </p:cNvSpPr>
          <p:nvPr>
            <p:ph sz="half" idx="1"/>
          </p:nvPr>
        </p:nvSpPr>
        <p:spPr>
          <a:xfrm>
            <a:off x="838200" y="1825625"/>
            <a:ext cx="5962650" cy="4351655"/>
          </a:xfrm>
        </p:spPr>
        <p:txBody>
          <a:bodyPr/>
          <a:p>
            <a:r>
              <a:rPr lang="en-US"/>
              <a:t>Lets say your computer took 1 min to be usable from when you first push the power button,</a:t>
            </a:r>
            <a:endParaRPr lang="en-US"/>
          </a:p>
          <a:p>
            <a:r>
              <a:rPr lang="en-US"/>
              <a:t> Now it takes 30s, and when you transfer data on it like from your phone, or an external hard drive is now much faster. USB cables transfer data at about 480-640 </a:t>
            </a:r>
            <a:r>
              <a:rPr lang="en-US">
                <a:sym typeface="+mn-ea"/>
              </a:rPr>
              <a:t>MB/s</a:t>
            </a:r>
            <a:endParaRPr lang="en-US"/>
          </a:p>
        </p:txBody>
      </p:sp>
      <p:pic>
        <p:nvPicPr>
          <p:cNvPr id="5" name="Content Placeholder 4" descr="959ad3842394161b09d4cd3987c3f51c"/>
          <p:cNvPicPr>
            <a:picLocks noChangeAspect="1"/>
          </p:cNvPicPr>
          <p:nvPr>
            <p:ph sz="half" idx="2"/>
          </p:nvPr>
        </p:nvPicPr>
        <p:blipFill>
          <a:blip r:embed="rId1"/>
          <a:stretch>
            <a:fillRect/>
          </a:stretch>
        </p:blipFill>
        <p:spPr>
          <a:xfrm>
            <a:off x="6715125" y="2200275"/>
            <a:ext cx="3277235" cy="2457450"/>
          </a:xfrm>
          <a:prstGeom prst="rect">
            <a:avLst/>
          </a:prstGeom>
        </p:spPr>
      </p:pic>
      <p:pic>
        <p:nvPicPr>
          <p:cNvPr id="7" name="Picture 6" descr="FavorableHairyHoiho-size_restricted"/>
          <p:cNvPicPr>
            <a:picLocks noChangeAspect="1"/>
          </p:cNvPicPr>
          <p:nvPr/>
        </p:nvPicPr>
        <p:blipFill>
          <a:blip r:embed="rId2"/>
          <a:stretch>
            <a:fillRect/>
          </a:stretch>
        </p:blipFill>
        <p:spPr>
          <a:xfrm>
            <a:off x="8331200" y="5637530"/>
            <a:ext cx="1746885" cy="982345"/>
          </a:xfrm>
          <a:prstGeom prst="rect">
            <a:avLst/>
          </a:prstGeom>
        </p:spPr>
      </p:pic>
      <p:pic>
        <p:nvPicPr>
          <p:cNvPr id="8" name="Picture 7" descr="CheapFinishedCowrie-small"/>
          <p:cNvPicPr>
            <a:picLocks noChangeAspect="1"/>
          </p:cNvPicPr>
          <p:nvPr/>
        </p:nvPicPr>
        <p:blipFill>
          <a:blip r:embed="rId3"/>
          <a:stretch>
            <a:fillRect/>
          </a:stretch>
        </p:blipFill>
        <p:spPr>
          <a:xfrm>
            <a:off x="838200" y="5647690"/>
            <a:ext cx="1747520" cy="972820"/>
          </a:xfrm>
          <a:prstGeom prst="rect">
            <a:avLst/>
          </a:prstGeom>
        </p:spPr>
      </p:pic>
    </p:spTree>
  </p:cSld>
  <p:clrMapOvr>
    <a:masterClrMapping/>
  </p:clrMapOvr>
  <p:transition advTm="3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WPS Presentation</Application>
  <PresentationFormat>Widescreen</PresentationFormat>
  <Paragraphs>26</Paragraphs>
  <Slides>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SimSun</vt:lpstr>
      <vt:lpstr>Wingdings</vt:lpstr>
      <vt:lpstr>Calibri Light</vt:lpstr>
      <vt:lpstr>Calibri</vt:lpstr>
      <vt:lpstr>Microsoft YaHei</vt:lpstr>
      <vt:lpstr>Arial Unicode MS</vt:lpstr>
      <vt:lpstr>Office Theme</vt:lpstr>
      <vt:lpstr>SSD VS. HDD</vt:lpstr>
      <vt:lpstr>HDD is like a Phonograph from back in the day and SSD is like the Modern .Mp3 player</vt:lpstr>
      <vt:lpstr>ARE SSD's FAST?</vt:lpstr>
      <vt:lpstr>How FAST are SDD's?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SSD VS. HDD</dc:title>
  <dc:creator/>
  <cp:lastModifiedBy>Crlt-PC</cp:lastModifiedBy>
  <cp:revision>3</cp:revision>
  <dcterms:created xsi:type="dcterms:W3CDTF">2020-06-02T23:20:00Z</dcterms:created>
  <dcterms:modified xsi:type="dcterms:W3CDTF">2023-07-26T16:49:27Z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1033-12.2.0.13085</vt:lpwstr>
  </property>
  <property fmtid="{D5CDD505-2E9C-101B-9397-08002B2CF9AE}" pid="3" name="ICV">
    <vt:lpwstr>10BCC92C48674E1FAA89EEDC4CC7EE86_12</vt:lpwstr>
  </property>
</Properties>
</file>